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76" r:id="rId6"/>
    <p:sldId id="286" r:id="rId7"/>
    <p:sldId id="259" r:id="rId8"/>
    <p:sldId id="287" r:id="rId9"/>
    <p:sldId id="260" r:id="rId10"/>
    <p:sldId id="277" r:id="rId11"/>
    <p:sldId id="278" r:id="rId12"/>
    <p:sldId id="280" r:id="rId13"/>
    <p:sldId id="261" r:id="rId14"/>
    <p:sldId id="262" r:id="rId15"/>
    <p:sldId id="279" r:id="rId16"/>
    <p:sldId id="264" r:id="rId17"/>
    <p:sldId id="263" r:id="rId18"/>
    <p:sldId id="290" r:id="rId19"/>
    <p:sldId id="274" r:id="rId20"/>
    <p:sldId id="289" r:id="rId21"/>
    <p:sldId id="288" r:id="rId22"/>
    <p:sldId id="292" r:id="rId23"/>
    <p:sldId id="294" r:id="rId24"/>
    <p:sldId id="291" r:id="rId25"/>
    <p:sldId id="266" r:id="rId26"/>
    <p:sldId id="267" r:id="rId27"/>
    <p:sldId id="269" r:id="rId28"/>
    <p:sldId id="282" r:id="rId29"/>
    <p:sldId id="295" r:id="rId30"/>
    <p:sldId id="296" r:id="rId31"/>
    <p:sldId id="297" r:id="rId32"/>
    <p:sldId id="298" r:id="rId33"/>
    <p:sldId id="270" r:id="rId34"/>
    <p:sldId id="299" r:id="rId35"/>
    <p:sldId id="271" r:id="rId36"/>
    <p:sldId id="300" r:id="rId37"/>
    <p:sldId id="272" r:id="rId38"/>
    <p:sldId id="284" r:id="rId39"/>
    <p:sldId id="285" r:id="rId40"/>
    <p:sldId id="27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Rest</c:v>
                </c:pt>
              </c:strCache>
            </c:strRef>
          </c:tx>
          <c:explosion val="4"/>
          <c:cat>
            <c:strRef>
              <c:f>Sheet1!$B$1:$C$1</c:f>
              <c:strCache>
                <c:ptCount val="2"/>
                <c:pt idx="0">
                  <c:v>Carbohydrates</c:v>
                </c:pt>
                <c:pt idx="1">
                  <c:v>Fats</c:v>
                </c:pt>
              </c:strCache>
            </c:strRef>
          </c:cat>
          <c:val>
            <c:numRef>
              <c:f>Sheet1!$B$2:$C$2</c:f>
              <c:numCache>
                <c:formatCode>#\ ?/?</c:formatCode>
                <c:ptCount val="2"/>
                <c:pt idx="0">
                  <c:v>0.333333333333333</c:v>
                </c:pt>
                <c:pt idx="1">
                  <c:v>0.666666666666667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886045494313"/>
          <c:y val="0.204708734324876"/>
          <c:w val="0.363891732283464"/>
          <c:h val="0.597989938757655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98091426071741"/>
          <c:y val="0.20833333333333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Sheet1!$D$2</c:f>
              <c:strCache>
                <c:ptCount val="1"/>
                <c:pt idx="0">
                  <c:v>Submaximal Exercise</c:v>
                </c:pt>
              </c:strCache>
            </c:strRef>
          </c:tx>
          <c:explosion val="25"/>
          <c:cat>
            <c:strRef>
              <c:f>Sheet1!$E$1:$F$1</c:f>
              <c:strCache>
                <c:ptCount val="2"/>
                <c:pt idx="0">
                  <c:v>Carbohydrates</c:v>
                </c:pt>
                <c:pt idx="1">
                  <c:v>Fats</c:v>
                </c:pt>
              </c:strCache>
            </c:strRef>
          </c:cat>
          <c:val>
            <c:numRef>
              <c:f>Sheet1!$E$2:$F$2</c:f>
              <c:numCache>
                <c:formatCode>#\ ?/?</c:formatCode>
                <c:ptCount val="2"/>
                <c:pt idx="0">
                  <c:v>0.875</c:v>
                </c:pt>
                <c:pt idx="1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Sheet1!$G$2</c:f>
              <c:strCache>
                <c:ptCount val="1"/>
                <c:pt idx="0">
                  <c:v>Maximal Exercise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Carbohydrates</c:v>
                </c:pt>
                <c:pt idx="1">
                  <c:v>Fats</c:v>
                </c:pt>
              </c:strCache>
            </c:strRef>
          </c:cat>
          <c:val>
            <c:numRef>
              <c:f>Sheet1!$H$2:$I$2</c:f>
              <c:numCache>
                <c:formatCode>#\ ?/?</c:formatCode>
                <c:ptCount val="2"/>
                <c:pt idx="0">
                  <c:v>1.0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Energy for Physical Activity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Saunders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4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1073" r="-51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016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3603" b="-23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641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test your understanding on page 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6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</a:t>
            </a:r>
            <a:r>
              <a:rPr lang="en-US" dirty="0" err="1" smtClean="0"/>
              <a:t>vs</a:t>
            </a:r>
            <a:r>
              <a:rPr lang="en-US" dirty="0" smtClean="0"/>
              <a:t> Anaerobic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 can be replenished with or without oxygen.</a:t>
            </a:r>
          </a:p>
          <a:p>
            <a:r>
              <a:rPr lang="en-US" dirty="0" smtClean="0"/>
              <a:t>Aerobic metabolism – is where the replenishment happens in the presence of oxygen</a:t>
            </a:r>
          </a:p>
          <a:p>
            <a:r>
              <a:rPr lang="en-US" dirty="0" smtClean="0"/>
              <a:t>Anaerobic metabolism – is where the replenishment happens WITHOUT the presence of oxygen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2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Phosphocreatine (PC)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Chemical Fuel consisting of a Phosphate and </a:t>
            </a:r>
            <a:r>
              <a:rPr lang="en-US" dirty="0" err="1" smtClean="0"/>
              <a:t>Creatine</a:t>
            </a:r>
            <a:r>
              <a:rPr lang="en-US" dirty="0"/>
              <a:t> molecule. </a:t>
            </a:r>
            <a:endParaRPr lang="en-US" dirty="0" smtClean="0"/>
          </a:p>
          <a:p>
            <a:r>
              <a:rPr lang="en-US" dirty="0" smtClean="0"/>
              <a:t>Phosphocreatine (PC) or </a:t>
            </a:r>
            <a:r>
              <a:rPr lang="en-US" dirty="0" err="1" smtClean="0"/>
              <a:t>creatine</a:t>
            </a:r>
            <a:r>
              <a:rPr lang="en-US" dirty="0" smtClean="0"/>
              <a:t> phosphate (CP) is </a:t>
            </a:r>
            <a:r>
              <a:rPr lang="en-US" dirty="0" smtClean="0">
                <a:solidFill>
                  <a:srgbClr val="FF0000"/>
                </a:solidFill>
              </a:rPr>
              <a:t>stored within the muscle cells.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Energy system used is ATP-PC and therefore does NOT need oxygen.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Very short/fast chemical reaction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Very small energy per molecule = less than 1 </a:t>
            </a:r>
            <a:r>
              <a:rPr lang="en-US" dirty="0" err="1" smtClean="0">
                <a:solidFill>
                  <a:srgbClr val="FFFF00"/>
                </a:solidFill>
              </a:rPr>
              <a:t>mol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Maximal intensity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2169" b="-62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07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for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Natural </a:t>
            </a:r>
            <a:r>
              <a:rPr lang="en-US" dirty="0"/>
              <a:t>and essential part of diet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Carbohydrates are the bodies preferred source of energy during exercise.</a:t>
            </a:r>
          </a:p>
          <a:p>
            <a:r>
              <a:rPr lang="en-US" dirty="0"/>
              <a:t>It comes from the foods we eat </a:t>
            </a:r>
            <a:r>
              <a:rPr lang="en-US" dirty="0" err="1"/>
              <a:t>e.g</a:t>
            </a:r>
            <a:r>
              <a:rPr lang="en-US" dirty="0"/>
              <a:t> pasta, cereals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Carbohydrates are </a:t>
            </a:r>
            <a:r>
              <a:rPr lang="en-US" dirty="0" smtClean="0">
                <a:solidFill>
                  <a:srgbClr val="FFFF00"/>
                </a:solidFill>
              </a:rPr>
              <a:t>present in the blood (transport form) as GLUCOSE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Carbohydrates are </a:t>
            </a:r>
            <a:r>
              <a:rPr lang="en-US" dirty="0" smtClean="0">
                <a:solidFill>
                  <a:srgbClr val="FFFF00"/>
                </a:solidFill>
              </a:rPr>
              <a:t>stored in the muscle and liver (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torage form) as GLYCOGEN.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Excess carbohydrates are turned in adipose tissue (fats) and stored around the body.</a:t>
            </a:r>
          </a:p>
        </p:txBody>
      </p:sp>
    </p:spTree>
    <p:extLst>
      <p:ext uri="{BB962C8B-B14F-4D97-AF65-F5344CB8AC3E}">
        <p14:creationId xmlns:p14="http://schemas.microsoft.com/office/powerpoint/2010/main" val="217806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Carbohydrate foods can be measured on a </a:t>
            </a:r>
            <a:r>
              <a:rPr lang="en-US" dirty="0" err="1" smtClean="0"/>
              <a:t>glycaemic</a:t>
            </a:r>
            <a:r>
              <a:rPr lang="en-US" dirty="0" smtClean="0"/>
              <a:t> index (GI) on a scale of 0-100. </a:t>
            </a:r>
          </a:p>
          <a:p>
            <a:r>
              <a:rPr lang="en-US" dirty="0" smtClean="0"/>
              <a:t>High GI foods are rapidly digested and absorbed. </a:t>
            </a:r>
            <a:r>
              <a:rPr lang="en-US" dirty="0" err="1" smtClean="0"/>
              <a:t>E.g</a:t>
            </a:r>
            <a:r>
              <a:rPr lang="en-US" dirty="0" smtClean="0"/>
              <a:t> white bread, sports drink</a:t>
            </a:r>
          </a:p>
          <a:p>
            <a:r>
              <a:rPr lang="en-US" dirty="0" smtClean="0"/>
              <a:t>Low GI foods are digested more slowly and provide longer lasting energy. </a:t>
            </a:r>
            <a:r>
              <a:rPr lang="en-US" dirty="0" err="1" smtClean="0"/>
              <a:t>E.g</a:t>
            </a:r>
            <a:r>
              <a:rPr lang="en-US" dirty="0" smtClean="0"/>
              <a:t> oats, mixed grain bread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4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Glycaemic</a:t>
            </a:r>
            <a:r>
              <a:rPr lang="en-US" dirty="0" smtClean="0"/>
              <a:t> Index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517" y="1761565"/>
            <a:ext cx="1945398" cy="51546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 err="1" smtClean="0">
                <a:solidFill>
                  <a:srgbClr val="FF0000"/>
                </a:solidFill>
              </a:rPr>
              <a:t>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70+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616" y="2395326"/>
            <a:ext cx="2894782" cy="3473823"/>
          </a:xfrm>
        </p:spPr>
        <p:txBody>
          <a:bodyPr/>
          <a:lstStyle/>
          <a:p>
            <a:r>
              <a:rPr lang="en-US" dirty="0" smtClean="0"/>
              <a:t>Sports Drink – 78</a:t>
            </a:r>
          </a:p>
          <a:p>
            <a:r>
              <a:rPr lang="en-US" dirty="0" smtClean="0"/>
              <a:t>Coco-Pops – 77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5430" y="1813766"/>
            <a:ext cx="2626223" cy="5154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Moderate GI 50-70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56398" y="2395326"/>
            <a:ext cx="2798838" cy="3473823"/>
          </a:xfrm>
        </p:spPr>
        <p:txBody>
          <a:bodyPr/>
          <a:lstStyle/>
          <a:p>
            <a:r>
              <a:rPr lang="en-US" dirty="0" smtClean="0"/>
              <a:t>Muffins – 62</a:t>
            </a:r>
          </a:p>
          <a:p>
            <a:r>
              <a:rPr lang="en-US" dirty="0" smtClean="0"/>
              <a:t>Boiled Potato - 56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5955236" y="1874790"/>
            <a:ext cx="2683427" cy="5154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FontTx/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FontTx/>
              <a:buNone/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Tx/>
              <a:buNone/>
              <a:defRPr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FontTx/>
              <a:buNone/>
              <a:defRPr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CFFCC"/>
                </a:solidFill>
              </a:rPr>
              <a:t>Low GI – 50 or below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107636" y="2547726"/>
            <a:ext cx="2798838" cy="347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/>
              <a:t>Pasta – 50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Kidney Beans – </a:t>
            </a:r>
            <a:r>
              <a:rPr lang="en-US" dirty="0" smtClean="0"/>
              <a:t>36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Raspberries - 32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 </a:t>
            </a:r>
            <a:r>
              <a:rPr lang="en-US" dirty="0" smtClean="0"/>
              <a:t>Bran - 30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1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GI					Low GI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2386308"/>
            <a:ext cx="3538216" cy="247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948" y="2386308"/>
            <a:ext cx="4082972" cy="27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5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Adenosine Triphosphate (ATP)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Adenosine Triphosphate (or ATP as its more commonly known) is the bodies “currency” of all body cells. </a:t>
            </a:r>
          </a:p>
          <a:p>
            <a:r>
              <a:rPr lang="en-US" dirty="0" smtClean="0"/>
              <a:t>Just like money if you don’t have enough to spend then the body can’t get anywhere</a:t>
            </a:r>
          </a:p>
          <a:p>
            <a:r>
              <a:rPr lang="en-US" dirty="0" smtClean="0"/>
              <a:t>It gives muscle cells the power to contract!</a:t>
            </a:r>
          </a:p>
          <a:p>
            <a:r>
              <a:rPr lang="en-US" dirty="0" smtClean="0"/>
              <a:t>ATP consists of an Adenosine molecule and 3 Phosphates.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9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can be used by the </a:t>
            </a:r>
            <a:r>
              <a:rPr lang="en-US" dirty="0" smtClean="0">
                <a:solidFill>
                  <a:srgbClr val="FF0000"/>
                </a:solidFill>
              </a:rPr>
              <a:t>aerobic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anaerobic glycolysis </a:t>
            </a:r>
            <a:r>
              <a:rPr lang="en-US" dirty="0" smtClean="0"/>
              <a:t>energy systems.</a:t>
            </a:r>
          </a:p>
          <a:p>
            <a:r>
              <a:rPr lang="en-US" dirty="0"/>
              <a:t>Carbohydrates can be used to replenish ATP </a:t>
            </a:r>
            <a:r>
              <a:rPr lang="en-US" dirty="0">
                <a:solidFill>
                  <a:srgbClr val="CCFFCC"/>
                </a:solidFill>
              </a:rPr>
              <a:t>WITH or WITHOUT </a:t>
            </a:r>
            <a:r>
              <a:rPr lang="en-US" dirty="0"/>
              <a:t>oxygen.</a:t>
            </a:r>
          </a:p>
          <a:p>
            <a:r>
              <a:rPr lang="en-US" dirty="0" smtClean="0"/>
              <a:t>High energy per molecule 2-38 energy per mol.</a:t>
            </a:r>
          </a:p>
          <a:p>
            <a:r>
              <a:rPr lang="en-US" dirty="0" smtClean="0"/>
              <a:t>CHO has a medium length chemical reaction.</a:t>
            </a:r>
          </a:p>
          <a:p>
            <a:r>
              <a:rPr lang="en-US" dirty="0" smtClean="0"/>
              <a:t>Can be used in submaximal or maximal intensity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5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events lasting longer than 90 minutes. </a:t>
            </a:r>
          </a:p>
          <a:p>
            <a:r>
              <a:rPr lang="en-US" dirty="0" smtClean="0"/>
              <a:t>Involves 2-7 days of tapering of training and increased consumption of Carbohydrates to fuel the event.</a:t>
            </a:r>
          </a:p>
          <a:p>
            <a:r>
              <a:rPr lang="en-US" dirty="0" smtClean="0"/>
              <a:t>Increases the amount of Carbohydrates stored in the body (as muscle glycogen).</a:t>
            </a:r>
          </a:p>
          <a:p>
            <a:r>
              <a:rPr lang="en-US" dirty="0" smtClean="0"/>
              <a:t>Can cause bloating and heaviness due to increased water stores. </a:t>
            </a:r>
          </a:p>
          <a:p>
            <a:r>
              <a:rPr lang="en-US" dirty="0" smtClean="0"/>
              <a:t>Will </a:t>
            </a:r>
            <a:r>
              <a:rPr lang="en-US" smtClean="0"/>
              <a:t>increase weight </a:t>
            </a:r>
            <a:r>
              <a:rPr lang="en-US" dirty="0" smtClean="0"/>
              <a:t>of </a:t>
            </a:r>
            <a:r>
              <a:rPr lang="en-US" smtClean="0"/>
              <a:t>the athlete.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3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Question</a:t>
            </a:r>
            <a:endParaRPr lang="en-US" dirty="0"/>
          </a:p>
        </p:txBody>
      </p:sp>
      <p:pic>
        <p:nvPicPr>
          <p:cNvPr id="4" name="Content Placeholder 3" descr="Screen Shot 2016-04-08 at 12.38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78" b="-36578"/>
          <a:stretch>
            <a:fillRect/>
          </a:stretch>
        </p:blipFill>
        <p:spPr>
          <a:xfrm>
            <a:off x="-1" y="1118378"/>
            <a:ext cx="9111267" cy="4750221"/>
          </a:xfrm>
        </p:spPr>
      </p:pic>
      <p:sp>
        <p:nvSpPr>
          <p:cNvPr id="8" name="Left Arrow 7"/>
          <p:cNvSpPr/>
          <p:nvPr/>
        </p:nvSpPr>
        <p:spPr>
          <a:xfrm>
            <a:off x="6078532" y="3168550"/>
            <a:ext cx="1454903" cy="44384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Question</a:t>
            </a:r>
            <a:endParaRPr lang="en-US" dirty="0"/>
          </a:p>
        </p:txBody>
      </p:sp>
      <p:pic>
        <p:nvPicPr>
          <p:cNvPr id="4" name="Content Placeholder 3" descr="Screen Shot 2016-04-08 at 12.38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78" b="-36578"/>
          <a:stretch>
            <a:fillRect/>
          </a:stretch>
        </p:blipFill>
        <p:spPr>
          <a:xfrm>
            <a:off x="-1" y="1118378"/>
            <a:ext cx="9111267" cy="4750221"/>
          </a:xfrm>
        </p:spPr>
      </p:pic>
    </p:spTree>
    <p:extLst>
      <p:ext uri="{BB962C8B-B14F-4D97-AF65-F5344CB8AC3E}">
        <p14:creationId xmlns:p14="http://schemas.microsoft.com/office/powerpoint/2010/main" val="10562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Glycaemic</a:t>
            </a:r>
            <a:r>
              <a:rPr lang="en-US" dirty="0" smtClean="0"/>
              <a:t> Index Challenge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foods up the front from Highest GI to Lowest </a:t>
            </a:r>
            <a:r>
              <a:rPr lang="en-US" dirty="0" err="1" smtClean="0"/>
              <a:t>Gi</a:t>
            </a:r>
            <a:endParaRPr lang="en-US" dirty="0" smtClean="0"/>
          </a:p>
          <a:p>
            <a:r>
              <a:rPr lang="en-US" dirty="0" smtClean="0"/>
              <a:t>Coffee Scroll</a:t>
            </a:r>
          </a:p>
          <a:p>
            <a:r>
              <a:rPr lang="en-US" dirty="0" smtClean="0"/>
              <a:t>Tuna and Beans</a:t>
            </a:r>
          </a:p>
          <a:p>
            <a:r>
              <a:rPr lang="en-US" dirty="0" smtClean="0"/>
              <a:t>Donuts</a:t>
            </a:r>
          </a:p>
          <a:p>
            <a:r>
              <a:rPr lang="en-US" dirty="0" smtClean="0"/>
              <a:t>Jelly Beans</a:t>
            </a:r>
          </a:p>
          <a:p>
            <a:r>
              <a:rPr lang="en-US" dirty="0" smtClean="0"/>
              <a:t>Strawberries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4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440460"/>
            <a:ext cx="4884738" cy="1429123"/>
          </a:xfrm>
        </p:spPr>
        <p:txBody>
          <a:bodyPr/>
          <a:lstStyle/>
          <a:p>
            <a:r>
              <a:rPr lang="en-US" sz="5000" dirty="0" smtClean="0"/>
              <a:t>Fats (Lipids) as an energy source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459974"/>
            <a:ext cx="7581901" cy="39534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Fats are </a:t>
            </a:r>
            <a:r>
              <a:rPr lang="en-US" dirty="0" smtClean="0">
                <a:solidFill>
                  <a:srgbClr val="FFFF00"/>
                </a:solidFill>
              </a:rPr>
              <a:t>stored as free fatty acids in the blood (transport form).</a:t>
            </a:r>
          </a:p>
          <a:p>
            <a:r>
              <a:rPr lang="en-US" dirty="0" smtClean="0"/>
              <a:t>Fats are </a:t>
            </a:r>
            <a:r>
              <a:rPr lang="en-US" dirty="0" smtClean="0">
                <a:solidFill>
                  <a:srgbClr val="FFFF00"/>
                </a:solidFill>
              </a:rPr>
              <a:t>stored in the muscle as triglycerides (storage form).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Excess</a:t>
            </a:r>
            <a:r>
              <a:rPr lang="en-US" dirty="0" smtClean="0"/>
              <a:t> fats are stored around the body as adipose tissue.</a:t>
            </a:r>
          </a:p>
          <a:p>
            <a:r>
              <a:rPr lang="en-US" dirty="0" smtClean="0"/>
              <a:t>Can only be used by </a:t>
            </a:r>
            <a:r>
              <a:rPr lang="en-US" dirty="0" smtClean="0">
                <a:solidFill>
                  <a:srgbClr val="CCFFCC"/>
                </a:solidFill>
              </a:rPr>
              <a:t>aerobic energy system</a:t>
            </a:r>
          </a:p>
          <a:p>
            <a:r>
              <a:rPr lang="en-US" dirty="0" smtClean="0"/>
              <a:t>Fats are the most concentrated of all the energy sources. Providing the most energy per gram.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 100-300 mole per gram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Need a LOT of OXYGEN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Medium length chemical reaction.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Submaximal intensity only!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237" y="107577"/>
            <a:ext cx="3085717" cy="231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2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894638" cy="465791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Protein allows for muscle growth and repair, fights disease, helps chemical reactions and transports materials. </a:t>
            </a:r>
          </a:p>
          <a:p>
            <a:r>
              <a:rPr lang="en-US" dirty="0" smtClean="0"/>
              <a:t>Proteins are </a:t>
            </a:r>
            <a:r>
              <a:rPr lang="en-US" dirty="0" smtClean="0">
                <a:solidFill>
                  <a:srgbClr val="FFFF00"/>
                </a:solidFill>
              </a:rPr>
              <a:t>stored as amino acids in the blood and muscles. (Transport and storage form)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Amino acids are the building blocks of the body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Excess</a:t>
            </a:r>
            <a:r>
              <a:rPr lang="en-US" dirty="0" smtClean="0"/>
              <a:t> stored as </a:t>
            </a:r>
            <a:r>
              <a:rPr lang="en-US" dirty="0" smtClean="0">
                <a:solidFill>
                  <a:srgbClr val="CCFFCC"/>
                </a:solidFill>
              </a:rPr>
              <a:t>adipose tissue </a:t>
            </a:r>
            <a:r>
              <a:rPr lang="en-US" dirty="0" smtClean="0"/>
              <a:t>around body</a:t>
            </a:r>
          </a:p>
          <a:p>
            <a:r>
              <a:rPr lang="en-US" dirty="0" smtClean="0"/>
              <a:t>We can get proteins from a range of foods including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meat, eggs and dairy products.</a:t>
            </a:r>
          </a:p>
          <a:p>
            <a:r>
              <a:rPr lang="en-US" dirty="0" smtClean="0"/>
              <a:t>Used by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aerobic energy systems </a:t>
            </a:r>
            <a:r>
              <a:rPr lang="en-US" dirty="0" smtClean="0"/>
              <a:t>only in emergencies, when carbohydrates and fat sources have been depleted, such as the end of an submaximal intensity endurance event </a:t>
            </a:r>
            <a:r>
              <a:rPr lang="en-US" dirty="0" err="1" smtClean="0"/>
              <a:t>e.g</a:t>
            </a:r>
            <a:r>
              <a:rPr lang="en-US" dirty="0" smtClean="0"/>
              <a:t> ultra marathon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54" y="0"/>
            <a:ext cx="3482938" cy="24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should we 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Carbohydrates 55-65% </a:t>
            </a:r>
            <a:r>
              <a:rPr lang="en-US" dirty="0" smtClean="0"/>
              <a:t>(up to 60-80 for endurance athlete)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Fats 20-25% </a:t>
            </a:r>
            <a:r>
              <a:rPr lang="en-US" dirty="0" smtClean="0"/>
              <a:t>(</a:t>
            </a:r>
            <a:r>
              <a:rPr lang="en-US" dirty="0" err="1" smtClean="0"/>
              <a:t>upto</a:t>
            </a:r>
            <a:r>
              <a:rPr lang="en-US" dirty="0" smtClean="0"/>
              <a:t> 25-30% for endurance athlete)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Proteins 15% </a:t>
            </a:r>
            <a:r>
              <a:rPr lang="en-US" dirty="0" smtClean="0"/>
              <a:t>(more for power athletes)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0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ods as energy sourc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39" r="-44539"/>
          <a:stretch>
            <a:fillRect/>
          </a:stretch>
        </p:blipFill>
        <p:spPr>
          <a:xfrm>
            <a:off x="-1346967" y="427978"/>
            <a:ext cx="12466523" cy="6500428"/>
          </a:xfrm>
        </p:spPr>
      </p:pic>
    </p:spTree>
    <p:extLst>
      <p:ext uri="{BB962C8B-B14F-4D97-AF65-F5344CB8AC3E}">
        <p14:creationId xmlns:p14="http://schemas.microsoft.com/office/powerpoint/2010/main" val="218966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4-08 at 12.36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8" b="-26898"/>
          <a:stretch>
            <a:fillRect/>
          </a:stretch>
        </p:blipFill>
        <p:spPr>
          <a:xfrm>
            <a:off x="779462" y="1319075"/>
            <a:ext cx="7581901" cy="3953436"/>
          </a:xfrm>
        </p:spPr>
      </p:pic>
    </p:spTree>
    <p:extLst>
      <p:ext uri="{BB962C8B-B14F-4D97-AF65-F5344CB8AC3E}">
        <p14:creationId xmlns:p14="http://schemas.microsoft.com/office/powerpoint/2010/main" val="150522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6722" b="-146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623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4-08 at 12.3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901"/>
            <a:ext cx="9144000" cy="40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98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4-08 at 12.36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8" b="-26898"/>
          <a:stretch>
            <a:fillRect/>
          </a:stretch>
        </p:blipFill>
        <p:spPr>
          <a:xfrm>
            <a:off x="779462" y="1319075"/>
            <a:ext cx="7581901" cy="3953436"/>
          </a:xfrm>
        </p:spPr>
      </p:pic>
      <p:sp>
        <p:nvSpPr>
          <p:cNvPr id="3" name="Left Arrow 2"/>
          <p:cNvSpPr/>
          <p:nvPr/>
        </p:nvSpPr>
        <p:spPr>
          <a:xfrm>
            <a:off x="2988235" y="2988235"/>
            <a:ext cx="1807883" cy="2988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7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4-08 at 12.3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901"/>
            <a:ext cx="9144000" cy="405978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359647" y="3511176"/>
            <a:ext cx="1225177" cy="25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1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sources at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rest fats contribute the majority of the fuel needed (about 2/3). This is because there is an abundance of oxygen and plenty of time to break it down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Uses aerobic energy system.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352892"/>
              </p:ext>
            </p:extLst>
          </p:nvPr>
        </p:nvGraphicFramePr>
        <p:xfrm>
          <a:off x="2349703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48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Fuels sources at rest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Byproducts</a:t>
            </a:r>
            <a:r>
              <a:rPr lang="en-US" dirty="0" smtClean="0"/>
              <a:t> of aerobic energy system are</a:t>
            </a:r>
          </a:p>
          <a:p>
            <a:pPr lvl="1"/>
            <a:r>
              <a:rPr lang="en-US" dirty="0" smtClean="0"/>
              <a:t>H20 (Water) – Sweat and breath</a:t>
            </a:r>
          </a:p>
          <a:p>
            <a:pPr lvl="1"/>
            <a:r>
              <a:rPr lang="en-US" dirty="0" smtClean="0"/>
              <a:t>CO2 (Carbon Dioxide breathed out)</a:t>
            </a:r>
          </a:p>
          <a:p>
            <a:pPr lvl="1"/>
            <a:r>
              <a:rPr lang="en-US" dirty="0" smtClean="0"/>
              <a:t> ATP (Energy)</a:t>
            </a:r>
          </a:p>
          <a:p>
            <a:pPr lvl="1"/>
            <a:endParaRPr lang="en-US" dirty="0"/>
          </a:p>
          <a:p>
            <a:r>
              <a:rPr lang="en-US" dirty="0" smtClean="0"/>
              <a:t>No fatiguing by products!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8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sources at </a:t>
            </a:r>
            <a:r>
              <a:rPr lang="en-US" dirty="0" err="1" smtClean="0"/>
              <a:t>submax</a:t>
            </a:r>
            <a:r>
              <a:rPr lang="en-US" dirty="0" smtClean="0"/>
              <a:t>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become the major source of fuel at </a:t>
            </a:r>
            <a:r>
              <a:rPr lang="en-US" dirty="0" err="1" smtClean="0"/>
              <a:t>submax</a:t>
            </a:r>
            <a:r>
              <a:rPr lang="en-US" dirty="0" smtClean="0"/>
              <a:t> exercise as energy is required more quickly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 are broken down more easily so therefore can provide us with quicker energy source.</a:t>
            </a:r>
            <a:endParaRPr lang="en-US" dirty="0" smtClean="0"/>
          </a:p>
          <a:p>
            <a:r>
              <a:rPr lang="en-US" dirty="0" smtClean="0"/>
              <a:t>Proteins can be used generally after </a:t>
            </a:r>
            <a:r>
              <a:rPr lang="en-US" dirty="0" smtClean="0"/>
              <a:t>4 </a:t>
            </a:r>
            <a:r>
              <a:rPr lang="en-US" dirty="0" smtClean="0"/>
              <a:t>hours when other sources are depleted.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091467"/>
              </p:ext>
            </p:extLst>
          </p:nvPr>
        </p:nvGraphicFramePr>
        <p:xfrm>
          <a:off x="2469799" y="41698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38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sources at </a:t>
            </a:r>
            <a:r>
              <a:rPr lang="en-US" dirty="0" err="1"/>
              <a:t>submax</a:t>
            </a:r>
            <a:r>
              <a:rPr lang="en-US" dirty="0"/>
              <a:t>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anaerobic glycolysis energy system</a:t>
            </a:r>
          </a:p>
          <a:p>
            <a:r>
              <a:rPr lang="en-US" dirty="0" smtClean="0"/>
              <a:t>Byproducts are fatiguing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89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sources at maximal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provide all the fuel source during maximal exercise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If not enough oxygen is present lactic acid will be a byproduct.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337741"/>
              </p:ext>
            </p:extLst>
          </p:nvPr>
        </p:nvGraphicFramePr>
        <p:xfrm>
          <a:off x="2749177" y="37352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211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pic>
        <p:nvPicPr>
          <p:cNvPr id="4" name="Content Placeholder 3" descr="Fuel sourc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84" b="-7284"/>
          <a:stretch>
            <a:fillRect/>
          </a:stretch>
        </p:blipFill>
        <p:spPr>
          <a:xfrm>
            <a:off x="564444" y="1157110"/>
            <a:ext cx="8071556" cy="4622469"/>
          </a:xfrm>
        </p:spPr>
      </p:pic>
    </p:spTree>
    <p:extLst>
      <p:ext uri="{BB962C8B-B14F-4D97-AF65-F5344CB8AC3E}">
        <p14:creationId xmlns:p14="http://schemas.microsoft.com/office/powerpoint/2010/main" val="1506211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4" name="Content Placeholder 3" descr="submax vs ma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8" b="8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153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energy!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how does ATP create energy?</a:t>
            </a:r>
          </a:p>
          <a:p>
            <a:r>
              <a:rPr lang="en-US" dirty="0" smtClean="0"/>
              <a:t>When the muscle cell wants needs energy it breaks down the bond of the last phosphate so that it is released.</a:t>
            </a:r>
          </a:p>
          <a:p>
            <a:r>
              <a:rPr lang="en-US" dirty="0" smtClean="0"/>
              <a:t>This then creates ADP (Adenosine and 2 phosphates) and an inorganic phosphate.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these questions.</a:t>
            </a:r>
          </a:p>
          <a:p>
            <a:r>
              <a:rPr lang="en-US" dirty="0" smtClean="0"/>
              <a:t>How would a diet for a weight lifter and a marathon runner? Give reasons why using specific information about the fuel sources.</a:t>
            </a:r>
          </a:p>
          <a:p>
            <a:r>
              <a:rPr lang="en-US" dirty="0" smtClean="0"/>
              <a:t>If fats provide the most amount of energy per gram why isn’t it the bodies preferred source of energy during exercise?</a:t>
            </a:r>
          </a:p>
          <a:p>
            <a:r>
              <a:rPr lang="en-US" dirty="0" smtClean="0"/>
              <a:t>When do we use proteins for energy?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8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382" r="-9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087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reakdown Of ATP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5163" y="1882775"/>
            <a:ext cx="5270500" cy="3952875"/>
          </a:xfrm>
        </p:spPr>
      </p:pic>
    </p:spTree>
    <p:extLst>
      <p:ext uri="{BB962C8B-B14F-4D97-AF65-F5344CB8AC3E}">
        <p14:creationId xmlns:p14="http://schemas.microsoft.com/office/powerpoint/2010/main" val="408888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the ATP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ATP is constantly replenished/resynthesized through several different energy fuels.</a:t>
            </a:r>
          </a:p>
          <a:p>
            <a:r>
              <a:rPr lang="en-US" dirty="0" smtClean="0"/>
              <a:t>After energy is created ADP needs to replenish to ATP  by gaining a Phosphate molecule back. This process is called Phosphorylation and is done with the help of our energy fuels.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3724" b="-23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41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Replenishing ATP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 can be replenished through these energy fuels</a:t>
            </a:r>
          </a:p>
          <a:p>
            <a:r>
              <a:rPr lang="en-US" dirty="0" err="1" smtClean="0"/>
              <a:t>Phospho-creatine</a:t>
            </a:r>
            <a:endParaRPr lang="en-US" dirty="0" smtClean="0"/>
          </a:p>
          <a:p>
            <a:r>
              <a:rPr lang="en-US" dirty="0" smtClean="0"/>
              <a:t>Carbohydrates</a:t>
            </a:r>
          </a:p>
          <a:p>
            <a:r>
              <a:rPr lang="en-US" dirty="0" smtClean="0"/>
              <a:t>Proteins </a:t>
            </a:r>
          </a:p>
          <a:p>
            <a:r>
              <a:rPr lang="en-US" dirty="0" smtClean="0"/>
              <a:t>Fats</a:t>
            </a:r>
          </a:p>
          <a:p>
            <a:r>
              <a:rPr lang="en-US" dirty="0" smtClean="0"/>
              <a:t>These fuels can provide energy required for ATP replenishment as long as they are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1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601</TotalTime>
  <Words>1116</Words>
  <Application>Microsoft Macintosh PowerPoint</Application>
  <PresentationFormat>On-screen Show (4:3)</PresentationFormat>
  <Paragraphs>130</Paragraphs>
  <Slides>40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Orbit</vt:lpstr>
      <vt:lpstr>Energy for Physical Activity</vt:lpstr>
      <vt:lpstr>Adenosine Triphosphate (ATP)</vt:lpstr>
      <vt:lpstr>PowerPoint Presentation</vt:lpstr>
      <vt:lpstr>Creating energy!</vt:lpstr>
      <vt:lpstr>PowerPoint Presentation</vt:lpstr>
      <vt:lpstr>PowerPoint Presentation</vt:lpstr>
      <vt:lpstr>Where do we get the ATP from?</vt:lpstr>
      <vt:lpstr>PowerPoint Presentation</vt:lpstr>
      <vt:lpstr>Replenishing ATP </vt:lpstr>
      <vt:lpstr>PowerPoint Presentation</vt:lpstr>
      <vt:lpstr>PowerPoint Presentation</vt:lpstr>
      <vt:lpstr>PowerPoint Presentation</vt:lpstr>
      <vt:lpstr>Aerobic vs Anaerobic</vt:lpstr>
      <vt:lpstr>Phosphocreatine (PC)</vt:lpstr>
      <vt:lpstr>PowerPoint Presentation</vt:lpstr>
      <vt:lpstr>Carbohydrates for energy</vt:lpstr>
      <vt:lpstr>Carbohydrates</vt:lpstr>
      <vt:lpstr>Glycaemic Index</vt:lpstr>
      <vt:lpstr>PowerPoint Presentation</vt:lpstr>
      <vt:lpstr>Carbs continued</vt:lpstr>
      <vt:lpstr>Carbohydrate Loading</vt:lpstr>
      <vt:lpstr>Exam Question</vt:lpstr>
      <vt:lpstr>Exam Question</vt:lpstr>
      <vt:lpstr>Glycaemic Index Challenge </vt:lpstr>
      <vt:lpstr>Fats (Lipids) as an energy source</vt:lpstr>
      <vt:lpstr>Proteins</vt:lpstr>
      <vt:lpstr>How much should we eat?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Fuel sources at rest</vt:lpstr>
      <vt:lpstr>Fuels sources at rest </vt:lpstr>
      <vt:lpstr>Fuel sources at submax exercise</vt:lpstr>
      <vt:lpstr>Fuel sources at submax exercise</vt:lpstr>
      <vt:lpstr>Fuel sources at maximal exercise</vt:lpstr>
      <vt:lpstr>Rest</vt:lpstr>
      <vt:lpstr>Exercise</vt:lpstr>
      <vt:lpstr>Food for thought</vt:lpstr>
    </vt:vector>
  </TitlesOfParts>
  <Company>St Augustines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for Physical Activity</dc:title>
  <dc:creator>Staff  Member</dc:creator>
  <cp:lastModifiedBy>Hugh Saunders</cp:lastModifiedBy>
  <cp:revision>39</cp:revision>
  <dcterms:created xsi:type="dcterms:W3CDTF">2012-03-24T23:23:34Z</dcterms:created>
  <dcterms:modified xsi:type="dcterms:W3CDTF">2016-04-12T00:24:32Z</dcterms:modified>
</cp:coreProperties>
</file>